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0" r:id="rId4"/>
    <p:sldId id="259" r:id="rId5"/>
    <p:sldId id="267" r:id="rId6"/>
    <p:sldId id="257" r:id="rId7"/>
    <p:sldId id="268" r:id="rId8"/>
    <p:sldId id="264" r:id="rId9"/>
    <p:sldId id="265" r:id="rId10"/>
    <p:sldId id="269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673" autoAdjust="0"/>
  </p:normalViewPr>
  <p:slideViewPr>
    <p:cSldViewPr snapToGrid="0">
      <p:cViewPr varScale="1">
        <p:scale>
          <a:sx n="82" d="100"/>
          <a:sy n="82" d="100"/>
        </p:scale>
        <p:origin x="144" y="8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What do you use when you visit a museum?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What do you use when you visit a museum?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6BD-4514-ABF4-68BE6973599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6BD-4514-ABF4-68BE6973599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6BD-4514-ABF4-68BE6973599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6BD-4514-ABF4-68BE6973599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A41276A-9E97-446A-9C8C-384C904A590C}" type="PERCENTAGE">
                      <a:rPr lang="en-US" sz="24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6BD-4514-ABF4-68BE6973599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F5909C2-E953-4DF7-8194-4C6E56D4C70C}" type="PERCENTAGE">
                      <a:rPr lang="en-US" sz="24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6BD-4514-ABF4-68BE6973599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40ACF12-6DFA-4FBC-A50F-E4C816D11928}" type="PERCENTAGE">
                      <a:rPr lang="en-US" sz="1800"/>
                      <a:pPr/>
                      <a:t>[PERCENTUALE]</a:t>
                    </a:fld>
                    <a:endParaRPr lang="it-IT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6BD-4514-ABF4-68BE69735994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4"/>
                <c:pt idx="0">
                  <c:v>No guide of any kind</c:v>
                </c:pt>
                <c:pt idx="1">
                  <c:v>Audio guide</c:v>
                </c:pt>
                <c:pt idx="2">
                  <c:v>Guided tour</c:v>
                </c:pt>
                <c:pt idx="3">
                  <c:v>Other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35</c:v>
                </c:pt>
                <c:pt idx="1">
                  <c:v>40</c:v>
                </c:pt>
                <c:pt idx="2">
                  <c:v>20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BD-4514-ABF4-68BE6973599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0.67800339231743567"/>
          <c:y val="0.2806536682914636"/>
          <c:w val="0.30208790554183024"/>
          <c:h val="0.609128858892638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2B-40F4-9929-82C2AD32693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2B-40F4-9929-82C2AD32693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2B-40F4-9929-82C2AD32693F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2B-40F4-9929-82C2AD32693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2B-40F4-9929-82C2AD32693F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42B-40F4-9929-82C2AD3269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E-4284-8BD3-0F18E84D738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8E-4284-8BD3-0F18E84D738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8E-4284-8BD3-0F18E84D738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8E-4284-8BD3-0F18E84D7387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8E-4284-8BD3-0F18E84D73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Preferred device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Electronic badge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C-4AE3-85CA-6F88D4AEA05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Smartband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1C-4AE3-85CA-6F88D4AEA05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QR code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1C-4AE3-85CA-6F88D4AEA05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App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1C-4AE3-85CA-6F88D4AEA0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64212037430880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4-4472-9A60-1A50FBEB6DC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94-4472-9A60-1A50FBEB6DC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94-4472-9A60-1A50FBEB6DCD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94-4472-9A60-1A50FBEB6DCD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94-4472-9A60-1A50FBEB6DCD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A494-4472-9A60-1A50FBEB6D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24/06/2020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69" y="4299561"/>
            <a:ext cx="11054862" cy="2387600"/>
          </a:xfrm>
          <a:noFill/>
        </p:spPr>
        <p:txBody>
          <a:bodyPr>
            <a:normAutofit fontScale="90000"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 FOR WATCHING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4733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500">
        <p14:pan dir="r"/>
      </p:transition>
    </mc:Choice>
    <mc:Fallback>
      <p:transition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4" y="96744"/>
            <a:ext cx="898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PROBLEM AND SOLUTION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CUSTOM TOUR 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EASY/READY-TO-USE 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TRUSTED INFO 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SCALABILITY 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– curators can understand which are the most visited statues of the museum and arrange tours according to this</a:t>
            </a:r>
          </a:p>
        </p:txBody>
      </p:sp>
      <p:sp>
        <p:nvSpPr>
          <p:cNvPr id="7" name="survey">
            <a:extLst>
              <a:ext uri="{FF2B5EF4-FFF2-40B4-BE49-F238E27FC236}">
                <a16:creationId xmlns:a16="http://schemas.microsoft.com/office/drawing/2014/main" id="{63C412B2-C962-4F8D-8D37-FEB986B8860A}"/>
              </a:ext>
            </a:extLst>
          </p:cNvPr>
          <p:cNvSpPr txBox="1"/>
          <p:nvPr/>
        </p:nvSpPr>
        <p:spPr>
          <a:xfrm>
            <a:off x="0" y="223055"/>
            <a:ext cx="112158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Survey results supported our idea:</a:t>
            </a:r>
          </a:p>
          <a:p>
            <a:endParaRPr lang="en-US" dirty="0"/>
          </a:p>
        </p:txBody>
      </p:sp>
      <p:graphicFrame>
        <p:nvGraphicFramePr>
          <p:cNvPr id="14" name="grafico 1">
            <a:extLst>
              <a:ext uri="{FF2B5EF4-FFF2-40B4-BE49-F238E27FC236}">
                <a16:creationId xmlns:a16="http://schemas.microsoft.com/office/drawing/2014/main" id="{B7223343-84E5-41E1-B845-6A85C258DD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945078"/>
              </p:ext>
            </p:extLst>
          </p:nvPr>
        </p:nvGraphicFramePr>
        <p:xfrm>
          <a:off x="0" y="1331089"/>
          <a:ext cx="5815769" cy="4862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audio weak">
            <a:extLst>
              <a:ext uri="{FF2B5EF4-FFF2-40B4-BE49-F238E27FC236}">
                <a16:creationId xmlns:a16="http://schemas.microsoft.com/office/drawing/2014/main" id="{A145CA77-844E-4D1F-9B8D-D07830474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748880"/>
              </p:ext>
            </p:extLst>
          </p:nvPr>
        </p:nvGraphicFramePr>
        <p:xfrm>
          <a:off x="5815769" y="2173595"/>
          <a:ext cx="6175152" cy="3602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internet weak">
            <a:extLst>
              <a:ext uri="{FF2B5EF4-FFF2-40B4-BE49-F238E27FC236}">
                <a16:creationId xmlns:a16="http://schemas.microsoft.com/office/drawing/2014/main" id="{35752D97-DCAC-4B1B-B8A6-4E80CF4B7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749041"/>
              </p:ext>
            </p:extLst>
          </p:nvPr>
        </p:nvGraphicFramePr>
        <p:xfrm>
          <a:off x="6232244" y="1606436"/>
          <a:ext cx="5486400" cy="4797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device">
            <a:extLst>
              <a:ext uri="{FF2B5EF4-FFF2-40B4-BE49-F238E27FC236}">
                <a16:creationId xmlns:a16="http://schemas.microsoft.com/office/drawing/2014/main" id="{5354B4CD-E33D-4C44-BA2D-767C43CBF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474062"/>
              </p:ext>
            </p:extLst>
          </p:nvPr>
        </p:nvGraphicFramePr>
        <p:xfrm>
          <a:off x="6232244" y="1825700"/>
          <a:ext cx="5486400" cy="4123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guided">
            <a:extLst>
              <a:ext uri="{FF2B5EF4-FFF2-40B4-BE49-F238E27FC236}">
                <a16:creationId xmlns:a16="http://schemas.microsoft.com/office/drawing/2014/main" id="{E517DCC0-2A59-47DB-8D76-6475D2D72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167182"/>
              </p:ext>
            </p:extLst>
          </p:nvPr>
        </p:nvGraphicFramePr>
        <p:xfrm>
          <a:off x="6232244" y="1331089"/>
          <a:ext cx="5486400" cy="5303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58424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Graphic spid="14" grpId="0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10" grpId="0">
        <p:bldAsOne/>
      </p:bldGraphic>
      <p:bldGraphic spid="11" grpId="0">
        <p:bldAsOne/>
      </p:bldGraphic>
      <p:bldGraphic spid="11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 dirty="0"/>
              <a:t>FOR USERS</a:t>
            </a:r>
            <a:endParaRPr lang="it-IT" sz="3600" dirty="0"/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SCALABILITY</a:t>
            </a:r>
          </a:p>
          <a:p>
            <a:pPr algn="ctr"/>
            <a:r>
              <a:rPr lang="en-US" sz="3600"/>
              <a:t>FOR DEVELOPERS</a:t>
            </a:r>
            <a:endParaRPr lang="it-IT" sz="3600" dirty="0"/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2405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FINAL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both from the visitor’s point of view and curator/developer’s one.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3" name="FINALTEST">
            <a:hlinkClick r:id="" action="ppaction://media"/>
            <a:extLst>
              <a:ext uri="{FF2B5EF4-FFF2-40B4-BE49-F238E27FC236}">
                <a16:creationId xmlns:a16="http://schemas.microsoft.com/office/drawing/2014/main" id="{EAA62E53-1D2D-44EE-91DC-9B157F4F3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6131" y="1449467"/>
            <a:ext cx="7982112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FEATURES</a:t>
            </a:r>
          </a:p>
          <a:p>
            <a:r>
              <a:rPr lang="en-US" dirty="0"/>
              <a:t>“Physiological Correlates of Aesthetic Perception of Artworks in a Museum” research paper reveals that artworks may elicit emotional and physiological responses and we tried too collect this kind of data.</a:t>
            </a:r>
          </a:p>
          <a:p>
            <a:br>
              <a:rPr lang="en-US" dirty="0"/>
            </a:br>
            <a:r>
              <a:rPr lang="en-US" dirty="0" err="1"/>
              <a:t>Smartband</a:t>
            </a:r>
            <a:r>
              <a:rPr lang="en-US" dirty="0"/>
              <a:t> now collects also the heart rate of the person who wears it to recognize if the </a:t>
            </a:r>
            <a:r>
              <a:rPr lang="en-US" dirty="0" err="1"/>
              <a:t>sculture</a:t>
            </a:r>
            <a:r>
              <a:rPr lang="en-US" dirty="0"/>
              <a:t> is appreciated or not and how much.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F0384-467F-4016-91FA-3CBBD0F70A22}"/>
              </a:ext>
            </a:extLst>
          </p:cNvPr>
          <p:cNvSpPr txBox="1"/>
          <p:nvPr/>
        </p:nvSpPr>
        <p:spPr>
          <a:xfrm>
            <a:off x="5216503" y="1532427"/>
            <a:ext cx="53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VISITORS’  CONTRIBUTION</a:t>
            </a:r>
          </a:p>
          <a:p>
            <a:r>
              <a:rPr lang="en-US" dirty="0"/>
              <a:t>As anticipated in previous delivery we wanted to put the user in the center of the art and for this purpose we found a way to generate an abstract artwork using visitors’ interactions with the statues.</a:t>
            </a:r>
          </a:p>
          <a:p>
            <a:endParaRPr lang="en-US" dirty="0"/>
          </a:p>
          <a:p>
            <a:r>
              <a:rPr lang="en-US" dirty="0"/>
              <a:t>In this experiment also heart rate plays a crucial role displaying how much a specific user-category participated emotionally to the artwork.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3FE688-1BAD-4550-9EFA-D2CCEF92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2" y="1253483"/>
            <a:ext cx="4079630" cy="4079630"/>
          </a:xfrm>
          <a:prstGeom prst="rect">
            <a:avLst/>
          </a:prstGeom>
        </p:spPr>
      </p:pic>
      <p:pic>
        <p:nvPicPr>
          <p:cNvPr id="13" name="circles_5">
            <a:hlinkClick r:id="" action="ppaction://media"/>
            <a:extLst>
              <a:ext uri="{FF2B5EF4-FFF2-40B4-BE49-F238E27FC236}">
                <a16:creationId xmlns:a16="http://schemas.microsoft.com/office/drawing/2014/main" id="{4AE51144-70DB-4E82-BF84-311AF966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297" y="1435175"/>
            <a:ext cx="8629406" cy="4472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83F5D51-4165-4409-BA97-92EA3D6AB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7" y="1760017"/>
            <a:ext cx="5936469" cy="3902801"/>
          </a:xfrm>
          <a:prstGeom prst="rect">
            <a:avLst/>
          </a:prstGeom>
          <a:ln w="12700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123EBB-6BE7-4B93-9818-73B24EEFC995}"/>
              </a:ext>
            </a:extLst>
          </p:cNvPr>
          <p:cNvSpPr txBox="1"/>
          <p:nvPr/>
        </p:nvSpPr>
        <p:spPr>
          <a:xfrm>
            <a:off x="131885" y="1532427"/>
            <a:ext cx="4627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MASTERPIECE</a:t>
            </a:r>
          </a:p>
          <a:p>
            <a:r>
              <a:rPr lang="en-US" dirty="0"/>
              <a:t>The artwork can be generated whenever the curator want (every day/month/year) and is fully customizable due to the fact that is a function of visitors’ interaction.</a:t>
            </a:r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6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529</Words>
  <Application>Microsoft Office PowerPoint</Application>
  <PresentationFormat>Widescreen</PresentationFormat>
  <Paragraphs>53</Paragraphs>
  <Slides>10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64</cp:revision>
  <dcterms:created xsi:type="dcterms:W3CDTF">2020-04-29T07:42:49Z</dcterms:created>
  <dcterms:modified xsi:type="dcterms:W3CDTF">2020-06-24T08:29:15Z</dcterms:modified>
</cp:coreProperties>
</file>